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77" r:id="rId4"/>
    <p:sldId id="259" r:id="rId5"/>
    <p:sldId id="292" r:id="rId6"/>
    <p:sldId id="285" r:id="rId7"/>
    <p:sldId id="293" r:id="rId8"/>
    <p:sldId id="294" r:id="rId9"/>
    <p:sldId id="283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2933F00-4640-4461-8279-3D1AD9ACA5EF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A4CBB3-3928-41AB-AA19-7FECC6E890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0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45622844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323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58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74553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206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9554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65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05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987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72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2583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0346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180528" y="2132856"/>
            <a:ext cx="7543800" cy="792088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lang="zh-CN" altLang="zh-CN" kern="2200" dirty="0">
                <a:latin typeface="Times New Roman" panose="02020603050405020304" pitchFamily="18" charset="0"/>
                <a:ea typeface="幼圆" panose="02010509060101010101" pitchFamily="49" charset="-122"/>
              </a:rPr>
              <a:t>模块</a:t>
            </a:r>
            <a:r>
              <a:rPr lang="en-US" altLang="zh-CN" kern="2200" dirty="0" smtClean="0">
                <a:latin typeface="Times New Roman" panose="02020603050405020304" pitchFamily="18" charset="0"/>
                <a:ea typeface="幼圆" panose="02010509060101010101" pitchFamily="49" charset="-122"/>
              </a:rPr>
              <a:t>01  Illustrator</a:t>
            </a:r>
            <a:r>
              <a:rPr lang="zh-CN" altLang="zh-CN" kern="2200" dirty="0" smtClean="0">
                <a:latin typeface="Times New Roman" panose="02020603050405020304" pitchFamily="18" charset="0"/>
                <a:ea typeface="幼圆" panose="02010509060101010101" pitchFamily="49" charset="-122"/>
              </a:rPr>
              <a:t>基础知识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203848" y="4221088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 dirty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499913" y="1874030"/>
            <a:ext cx="3784055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24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spcAft>
                <a:spcPts val="0"/>
              </a:spcAft>
              <a:buNone/>
            </a:pPr>
            <a:r>
              <a:rPr lang="en-US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 </a:t>
            </a:r>
            <a:r>
              <a:rPr lang="zh-CN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掌握新建与打开文件</a:t>
            </a:r>
          </a:p>
          <a:p>
            <a:pPr algn="just">
              <a:spcAft>
                <a:spcPts val="0"/>
              </a:spcAft>
              <a:buNone/>
            </a:pPr>
            <a:r>
              <a:rPr lang="en-US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掌握页面辅助工具的使用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716016" y="1874030"/>
            <a:ext cx="3799012" cy="271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spcAft>
                <a:spcPts val="0"/>
              </a:spcAft>
              <a:buNone/>
            </a:pPr>
            <a:r>
              <a:rPr lang="en-US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 </a:t>
            </a:r>
            <a:r>
              <a:rPr lang="zh-CN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</a:t>
            </a:r>
            <a:r>
              <a:rPr lang="en-US" altLang="zh-CN" sz="24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4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工作组界面组件</a:t>
            </a:r>
            <a:endParaRPr lang="zh-CN" altLang="zh-CN" sz="24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了解</a:t>
            </a:r>
            <a:r>
              <a:rPr lang="zh-CN" altLang="zh-CN" sz="2400" kern="0" dirty="0" smtClean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菜单栏、工具栏和调板</a:t>
            </a:r>
            <a:endParaRPr lang="zh-CN" altLang="zh-CN" sz="24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 </a:t>
            </a:r>
            <a:r>
              <a:rPr lang="zh-CN" altLang="zh-CN" sz="24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掌握管理和控制视图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420253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zh-CN" alt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图形图像基础</a:t>
              </a:r>
              <a:endPara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249488" y="2221756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 typeface="Wingdings" panose="05000000000000000000" pitchFamily="2" charset="2"/>
                <a:buNone/>
              </a:pPr>
              <a:endPara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5513" y="3059931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None/>
              </a:pPr>
              <a:r>
                <a:rPr lang="en-US" altLang="zh-CN" sz="1800" kern="100" dirty="0" smtClean="0">
                  <a:solidFill>
                    <a:schemeClr val="bg1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</a:rPr>
                <a:t>Illustrator</a:t>
              </a:r>
              <a:r>
                <a:rPr lang="zh-CN" altLang="zh-CN" sz="1800" kern="100" dirty="0" smtClean="0">
                  <a:solidFill>
                    <a:schemeClr val="bg1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工作</a:t>
              </a:r>
              <a:r>
                <a:rPr lang="zh-CN" altLang="zh-CN" sz="1800" kern="100" dirty="0" smtClean="0">
                  <a:solidFill>
                    <a:schemeClr val="bg1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界面</a:t>
              </a:r>
              <a:endParaRPr lang="en-US" altLang="zh-CN" sz="18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18" name="Group 93"/>
          <p:cNvGrpSpPr>
            <a:grpSpLocks/>
          </p:cNvGrpSpPr>
          <p:nvPr/>
        </p:nvGrpSpPr>
        <p:grpSpPr bwMode="auto">
          <a:xfrm>
            <a:off x="2182878" y="3909628"/>
            <a:ext cx="4724400" cy="685800"/>
            <a:chOff x="1296" y="1824"/>
            <a:chExt cx="2976" cy="432"/>
          </a:xfrm>
        </p:grpSpPr>
        <p:sp>
          <p:nvSpPr>
            <p:cNvPr id="19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rgbClr val="00B050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00B050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96"/>
            <p:cNvSpPr txBox="1">
              <a:spLocks noChangeArrowheads="1"/>
            </p:cNvSpPr>
            <p:nvPr/>
          </p:nvSpPr>
          <p:spPr bwMode="gray">
            <a:xfrm>
              <a:off x="1761" y="1930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文件的基本操作</a:t>
              </a:r>
            </a:p>
          </p:txBody>
        </p:sp>
        <p:sp>
          <p:nvSpPr>
            <p:cNvPr id="22" name="Text Box 97"/>
            <p:cNvSpPr txBox="1">
              <a:spLocks noChangeArrowheads="1"/>
            </p:cNvSpPr>
            <p:nvPr/>
          </p:nvSpPr>
          <p:spPr bwMode="gray">
            <a:xfrm>
              <a:off x="1392" y="1886"/>
              <a:ext cx="2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Group 93"/>
          <p:cNvGrpSpPr>
            <a:grpSpLocks/>
          </p:cNvGrpSpPr>
          <p:nvPr/>
        </p:nvGrpSpPr>
        <p:grpSpPr bwMode="auto">
          <a:xfrm>
            <a:off x="2195513" y="4768851"/>
            <a:ext cx="4724400" cy="685800"/>
            <a:chOff x="1296" y="1824"/>
            <a:chExt cx="2976" cy="432"/>
          </a:xfrm>
        </p:grpSpPr>
        <p:sp>
          <p:nvSpPr>
            <p:cNvPr id="2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0070C0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Text Box 96"/>
            <p:cNvSpPr txBox="1">
              <a:spLocks noChangeArrowheads="1"/>
            </p:cNvSpPr>
            <p:nvPr/>
          </p:nvSpPr>
          <p:spPr bwMode="gray">
            <a:xfrm>
              <a:off x="1821" y="1933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图形的显示</a:t>
              </a:r>
            </a:p>
          </p:txBody>
        </p:sp>
        <p:sp>
          <p:nvSpPr>
            <p:cNvPr id="27" name="Text Box 97"/>
            <p:cNvSpPr txBox="1">
              <a:spLocks noChangeArrowheads="1"/>
            </p:cNvSpPr>
            <p:nvPr/>
          </p:nvSpPr>
          <p:spPr bwMode="gray">
            <a:xfrm>
              <a:off x="1392" y="1886"/>
              <a:ext cx="2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 dirty="0" smtClean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2400" b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016876" y="2408049"/>
            <a:ext cx="1936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zh-CN" b="1" kern="100" dirty="0" smtClean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了解</a:t>
            </a:r>
            <a:r>
              <a:rPr lang="en-US" altLang="zh-CN" b="1" kern="100" dirty="0" smtClean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Illustrator</a:t>
            </a:r>
            <a:endParaRPr lang="zh-CN" altLang="zh-CN" b="1" kern="100" dirty="0">
              <a:solidFill>
                <a:schemeClr val="bg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 smtClean="0">
                <a:ea typeface="宋体" panose="02010600030101010101" pitchFamily="2" charset="-122"/>
              </a:rPr>
              <a:t>图形图像</a:t>
            </a:r>
            <a:r>
              <a:rPr lang="zh-CN" altLang="en-US" dirty="0" smtClean="0">
                <a:ea typeface="宋体" panose="02010600030101010101" pitchFamily="2" charset="-122"/>
              </a:rPr>
              <a:t>基础</a:t>
            </a:r>
            <a:endParaRPr lang="zh-CN" altLang="zh-CN" dirty="0"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552" y="119675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在使用计算机进行绘图时，经常会使用到矢量图形和位图图像这两种不同表现形式的图像。在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软件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中，不但可以制作出各式各样的矢量图形，还可以处理导入的位图图像。</a:t>
            </a:r>
            <a:endParaRPr lang="zh-CN" altLang="zh-CN" sz="20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9673" y="32129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分辨率对于数字图像非常重要，其中涉及到图像分辨率、屏幕分辨率和打印分辨率三种概念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457379"/>
            <a:ext cx="3394092" cy="2771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  </a:t>
            </a:r>
            <a:r>
              <a:rPr lang="zh-CN" altLang="zh-CN" dirty="0" smtClean="0">
                <a:ea typeface="宋体" panose="02010600030101010101" pitchFamily="2" charset="-122"/>
              </a:rPr>
              <a:t>了解</a:t>
            </a:r>
            <a:r>
              <a:rPr lang="en-US" altLang="zh-CN" dirty="0">
                <a:ea typeface="宋体" panose="02010600030101010101" pitchFamily="2" charset="-122"/>
              </a:rPr>
              <a:t>Illustrator</a:t>
            </a:r>
            <a:endParaRPr lang="zh-CN" altLang="zh-CN" dirty="0">
              <a:ea typeface="宋体" panose="02010600030101010101" pitchFamily="2" charset="-122"/>
            </a:endParaRPr>
          </a:p>
        </p:txBody>
      </p:sp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941388" y="1196752"/>
            <a:ext cx="7340600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66700" algn="just"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是一个矢量绘图软件，它可以创建出光滑、细腻的艺术作品，如插画、广告图形等</a:t>
            </a:r>
            <a:r>
              <a:rPr lang="zh-CN" altLang="en-US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Photoshop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同是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Adobe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公司的产品，它们有着类似的操作界面和快捷键，并能共享一些插件和功能，实现无缝连接。</a:t>
            </a:r>
            <a:endParaRPr lang="en-US" altLang="zh-CN" sz="20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在矢量图绘制领域是无可替代的一个软件，利用该软件可以绘制标志、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VI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、广告、排版、插画以及可以使用矢量图创作的一切应用类别，也可以用来创建设计作品中使用到的一些小的矢量图形，可以说，只要能想象的到的图形，都可以通过该软件创建出来。</a:t>
            </a:r>
          </a:p>
          <a:p>
            <a:pPr indent="266700" algn="just">
              <a:spcAft>
                <a:spcPts val="0"/>
              </a:spcAft>
            </a:pPr>
            <a:endParaRPr lang="zh-CN" altLang="zh-CN" sz="20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894164"/>
            <a:ext cx="3958574" cy="2373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>
                <a:ea typeface="宋体" panose="02010600030101010101" pitchFamily="2" charset="-122"/>
              </a:rPr>
              <a:t>3  </a:t>
            </a:r>
            <a:r>
              <a:rPr lang="en-US" altLang="zh-CN" dirty="0" smtClean="0">
                <a:ea typeface="宋体" panose="02010600030101010101" pitchFamily="2" charset="-122"/>
              </a:rPr>
              <a:t>Illustrator</a:t>
            </a:r>
            <a:r>
              <a:rPr lang="zh-CN" altLang="zh-CN" dirty="0" smtClean="0">
                <a:ea typeface="宋体" panose="02010600030101010101" pitchFamily="2" charset="-122"/>
              </a:rPr>
              <a:t>工作</a:t>
            </a:r>
            <a:r>
              <a:rPr lang="zh-CN" altLang="zh-CN" dirty="0">
                <a:ea typeface="宋体" panose="02010600030101010101" pitchFamily="2" charset="-122"/>
              </a:rPr>
              <a:t>界面</a:t>
            </a:r>
          </a:p>
        </p:txBody>
      </p:sp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763588" y="1262063"/>
            <a:ext cx="74803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0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sz="20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0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工作界面主要由菜单栏、控制调板、工具箱、标尺、网格、页面区域、绘图工作区、状态栏、调板组成</a:t>
            </a:r>
            <a:r>
              <a:rPr lang="zh-CN" altLang="en-US" sz="2000" b="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441" y="2277726"/>
            <a:ext cx="6206959" cy="3282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332656"/>
            <a:ext cx="4903907" cy="584775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b="1" kern="100" dirty="0" smtClean="0"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知识点</a:t>
            </a:r>
            <a:r>
              <a:rPr lang="en-US" altLang="zh-CN" sz="3200" b="1" kern="100" dirty="0" smtClean="0"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  </a:t>
            </a:r>
            <a:r>
              <a:rPr lang="zh-CN" altLang="zh-CN" sz="3200" b="1" kern="100" dirty="0" smtClean="0"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文件的基本操作</a:t>
            </a:r>
            <a:endParaRPr lang="zh-CN" altLang="zh-CN" sz="3200" b="1" kern="100" dirty="0">
              <a:solidFill>
                <a:srgbClr val="0070C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1196752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基本操作，包括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新建、</a:t>
            </a:r>
            <a:r>
              <a:rPr lang="zh-CN" altLang="en-US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打开、保存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等操作。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使用【新建】命令或按</a:t>
            </a:r>
            <a:r>
              <a:rPr lang="en-US" altLang="zh-CN" sz="2000" kern="100" dirty="0" err="1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Ctrl+N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快捷键可以创建出一个新文件</a:t>
            </a:r>
            <a:r>
              <a:rPr lang="zh-CN" altLang="en-US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启动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软件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选择【文件】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【打开】命令，或按</a:t>
            </a:r>
            <a:r>
              <a:rPr lang="en-US" altLang="zh-CN" sz="2000" kern="100" spc="-10" dirty="0" err="1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Ctrl+O</a:t>
            </a:r>
            <a:r>
              <a:rPr lang="zh-CN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快捷键，</a:t>
            </a:r>
            <a:r>
              <a:rPr lang="zh-CN" altLang="en-US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打开文件。</a:t>
            </a:r>
            <a:endParaRPr lang="en-US" altLang="zh-CN" sz="2000" kern="100" spc="-1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选择【文件】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【存储】命令，或按</a:t>
            </a:r>
            <a:r>
              <a:rPr lang="en-US" altLang="zh-CN" sz="2000" kern="100" dirty="0" err="1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Ctrl+S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快捷键，弹出【存储为】对话框</a:t>
            </a:r>
            <a:r>
              <a:rPr lang="zh-CN" altLang="en-US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保存该文件。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选择【文件】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【关闭】命令，或按</a:t>
            </a:r>
            <a:r>
              <a:rPr lang="en-US" altLang="zh-CN" sz="2000" kern="100" dirty="0" err="1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Ctrl+W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快捷键，可将当前文件关闭。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选择【文件】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|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【置入】命令，打开【置入】对话框。在对话框中，选择要置入的文件，然后单击【置入】按钮即可将选取的文件置入页面中。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【导出】命令，可以将在软件中绘制的图形导出为多种格式的文件，以便在其他软件中打开并进行编辑处理。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5690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404664"/>
            <a:ext cx="4100803" cy="584775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b="1" kern="10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</a:t>
            </a:r>
            <a:r>
              <a:rPr lang="zh-CN" altLang="en-US" sz="3200" b="1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</a:t>
            </a:r>
            <a:r>
              <a:rPr lang="en-US" altLang="zh-CN" sz="3200" b="1" kern="100" dirty="0" smtClean="0"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  </a:t>
            </a:r>
            <a:r>
              <a:rPr lang="zh-CN" altLang="zh-CN" sz="3200" b="1" kern="100" dirty="0" smtClean="0"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图形的显示</a:t>
            </a:r>
            <a:endParaRPr lang="zh-CN" altLang="zh-CN" sz="3200" b="1" kern="100" dirty="0">
              <a:solidFill>
                <a:srgbClr val="0070C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1340768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下面介绍关于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中和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视图相关的操作，如不同的屏幕显示方式，以及关于视图的基础操作。</a:t>
            </a:r>
            <a:endParaRPr lang="en-US" altLang="zh-CN" sz="20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en-US" altLang="zh-CN" sz="2000" kern="100" dirty="0" smtClean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，绘制图像时可以选择不同的视图模式，即【轮廓】模式、【叠印预览】模式和【像素预览】模式。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en-US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有</a:t>
            </a:r>
            <a:r>
              <a:rPr lang="en-US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000" kern="100" spc="-1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种屏幕显示模式，即【标准屏幕模式】、【带菜单栏的全屏模式】和【全屏模式】。</a:t>
            </a:r>
            <a:endParaRPr lang="zh-CN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缩放视图是绘制图形时必不可少的辅助操作，可让读者在大图和细节显示上进行切换。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单击【抓手工具】，按住鼠标左键直接拖动可以移动页面。</a:t>
            </a:r>
            <a:endParaRPr lang="en-US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2000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绘制图形时，使用标尺可以对图形进行精确的定位，还可以测量图形的准确尺寸，辅助线可以确定对象的相对位置，标尺和辅助线不会被打印输出。</a:t>
            </a:r>
          </a:p>
          <a:p>
            <a:pPr indent="266700" algn="just">
              <a:spcAft>
                <a:spcPts val="0"/>
              </a:spcAft>
            </a:pPr>
            <a:endParaRPr lang="zh-CN" altLang="zh-CN" sz="2000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spcAft>
                <a:spcPts val="0"/>
              </a:spcAft>
            </a:pPr>
            <a:endParaRPr lang="zh-CN" altLang="zh-CN" sz="20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68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7200900" cy="38163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en-US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公司</a:t>
            </a: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为宣传自身队伍提升公司形象，委托本公司为其员工设计制作</a:t>
            </a: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名片</a:t>
            </a:r>
            <a:r>
              <a:rPr lang="zh-CN" altLang="en-US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要求</a:t>
            </a: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画面为名片标准尺寸，以淡雅的色调为主，突出文化气息。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508" name="Picture 4" descr="01-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74453"/>
            <a:ext cx="6264696" cy="198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421</TotalTime>
  <Words>662</Words>
  <Application>Microsoft Office PowerPoint</Application>
  <PresentationFormat>全屏显示(4:3)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华文琥珀</vt:lpstr>
      <vt:lpstr>华文行楷</vt:lpstr>
      <vt:lpstr>楷体</vt:lpstr>
      <vt:lpstr>宋体</vt:lpstr>
      <vt:lpstr>微软雅黑</vt:lpstr>
      <vt:lpstr>幼圆</vt:lpstr>
      <vt:lpstr>Arial</vt:lpstr>
      <vt:lpstr>Calibri</vt:lpstr>
      <vt:lpstr>Times New Roman</vt:lpstr>
      <vt:lpstr>Verdana</vt:lpstr>
      <vt:lpstr>Wingdings</vt:lpstr>
      <vt:lpstr>cdb2004218l</vt:lpstr>
      <vt:lpstr>模块01  Illustrator基础知识</vt:lpstr>
      <vt:lpstr>学习目的</vt:lpstr>
      <vt:lpstr>主要内容</vt:lpstr>
      <vt:lpstr>知识点1  图形图像基础</vt:lpstr>
      <vt:lpstr>知识点2  了解Illustrator</vt:lpstr>
      <vt:lpstr>知识点3  Illustrator工作界面</vt:lpstr>
      <vt:lpstr>PowerPoint 演示文稿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117</cp:revision>
  <dcterms:created xsi:type="dcterms:W3CDTF">2010-12-09T04:00:21Z</dcterms:created>
  <dcterms:modified xsi:type="dcterms:W3CDTF">2025-02-20T02:15:48Z</dcterms:modified>
</cp:coreProperties>
</file>